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  <p:embeddedFont>
      <p:font typeface="Maven Pro Medium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avenPro-regular.fntdata"/><Relationship Id="rId21" Type="http://schemas.openxmlformats.org/officeDocument/2006/relationships/font" Target="fonts/MontserratMedium-boldItalic.fntdata"/><Relationship Id="rId24" Type="http://schemas.openxmlformats.org/officeDocument/2006/relationships/font" Target="fonts/MavenProMedium-regular.fntdata"/><Relationship Id="rId23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venPr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403feb35ec3579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403feb35ec3579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8d71eaae8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8d71eaae8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d71eaae8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d71eaae8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d71eaae8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d71eaae8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d71eaae87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d71eaae87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d71eaae87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d71eaae87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d71eaae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8d71eaae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d71eaae87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d71eaae87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www.aretrust.com/" TargetMode="External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hyperlink" Target="https://www.aretrust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hyperlink" Target="https://www.aretrust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hyperlink" Target="https://www.aretrust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hyperlink" Target="https://www.aretrust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4.gif"/><Relationship Id="rId6" Type="http://schemas.openxmlformats.org/officeDocument/2006/relationships/hyperlink" Target="https://www.aretrust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hyperlink" Target="https://www.aretrust.com/" TargetMode="External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hyperlink" Target="https://docs.google.com/presentation/d/1-xdFlb1XLcFerNA9q_dJJ9n6jYzHM9VJoH3Lj0gxTsU/edit?slide=id.p#slide=id.p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www.aretrust.com/" TargetMode="External"/><Relationship Id="rId7" Type="http://schemas.openxmlformats.org/officeDocument/2006/relationships/hyperlink" Target="https://docs.google.com/presentation/d/1-xdFlb1XLcFerNA9q_dJJ9n6jYzHM9VJoH3Lj0gxTsU/edit?slide=id.p#slide=id.p" TargetMode="External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1 Portada ATEB.png"/>
          <p:cNvPicPr preferRelativeResize="0"/>
          <p:nvPr/>
        </p:nvPicPr>
        <p:blipFill rotWithShape="1">
          <a:blip r:embed="rId3">
            <a:alphaModFix/>
          </a:blip>
          <a:srcRect b="1418" l="0" r="0" t="1418"/>
          <a:stretch/>
        </p:blipFill>
        <p:spPr>
          <a:xfrm>
            <a:off x="-385300" y="-216725"/>
            <a:ext cx="9914601" cy="55769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7492500" y="356758"/>
            <a:ext cx="1258200" cy="202200"/>
          </a:xfrm>
          <a:prstGeom prst="roundRect">
            <a:avLst>
              <a:gd fmla="val 50000" name="adj"/>
            </a:avLst>
          </a:prstGeom>
          <a:solidFill>
            <a:srgbClr val="00A06E"/>
          </a:solidFill>
          <a:ln>
            <a:noFill/>
          </a:ln>
        </p:spPr>
        <p:txBody>
          <a:bodyPr anchorCtr="0" anchor="ctr" bIns="79325" lIns="79325" spcFirstLastPara="1" rIns="79325" wrap="square" tIns="79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4"/>
          </a:p>
        </p:txBody>
      </p:sp>
      <p:sp>
        <p:nvSpPr>
          <p:cNvPr id="56" name="Google Shape;56;p13">
            <a:hlinkClick r:id="rId4"/>
          </p:cNvPr>
          <p:cNvSpPr txBox="1"/>
          <p:nvPr/>
        </p:nvSpPr>
        <p:spPr>
          <a:xfrm>
            <a:off x="7521564" y="317975"/>
            <a:ext cx="12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325" lIns="79325" spcFirstLastPara="1" rIns="79325" wrap="square" tIns="79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aretrust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sz="73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p13" title="Logo ARE TRUST-gris.png"/>
          <p:cNvPicPr preferRelativeResize="0"/>
          <p:nvPr/>
        </p:nvPicPr>
        <p:blipFill rotWithShape="1">
          <a:blip r:embed="rId5">
            <a:alphaModFix/>
          </a:blip>
          <a:srcRect b="16004" l="0" r="0" t="16004"/>
          <a:stretch/>
        </p:blipFill>
        <p:spPr>
          <a:xfrm>
            <a:off x="6417375" y="2784570"/>
            <a:ext cx="2011924" cy="684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contenedor esmerladas lineas verdes_Mesa de trabajo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588" y="317975"/>
            <a:ext cx="4586373" cy="3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hermosas-piedras-en-el-estud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01" y="4198900"/>
            <a:ext cx="100246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Logo ARE TRUST-gris.png"/>
          <p:cNvPicPr preferRelativeResize="0"/>
          <p:nvPr/>
        </p:nvPicPr>
        <p:blipFill rotWithShape="1">
          <a:blip r:embed="rId6">
            <a:alphaModFix/>
          </a:blip>
          <a:srcRect b="16004" l="0" r="0" t="16004"/>
          <a:stretch/>
        </p:blipFill>
        <p:spPr>
          <a:xfrm>
            <a:off x="7551452" y="4317348"/>
            <a:ext cx="1301821" cy="4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4"/>
          <p:cNvSpPr/>
          <p:nvPr/>
        </p:nvSpPr>
        <p:spPr>
          <a:xfrm>
            <a:off x="7492500" y="356758"/>
            <a:ext cx="1258200" cy="202200"/>
          </a:xfrm>
          <a:prstGeom prst="roundRect">
            <a:avLst>
              <a:gd fmla="val 50000" name="adj"/>
            </a:avLst>
          </a:prstGeom>
          <a:solidFill>
            <a:srgbClr val="00A06E"/>
          </a:solidFill>
          <a:ln>
            <a:noFill/>
          </a:ln>
        </p:spPr>
        <p:txBody>
          <a:bodyPr anchorCtr="0" anchor="ctr" bIns="79325" lIns="79325" spcFirstLastPara="1" rIns="79325" wrap="square" tIns="79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4"/>
          </a:p>
        </p:txBody>
      </p:sp>
      <p:sp>
        <p:nvSpPr>
          <p:cNvPr id="66" name="Google Shape;66;p14">
            <a:hlinkClick r:id="rId7"/>
          </p:cNvPr>
          <p:cNvSpPr txBox="1"/>
          <p:nvPr/>
        </p:nvSpPr>
        <p:spPr>
          <a:xfrm>
            <a:off x="7521564" y="317975"/>
            <a:ext cx="12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325" lIns="79325" spcFirstLastPara="1" rIns="79325" wrap="square" tIns="79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aretrust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sz="73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048200" y="1803125"/>
            <a:ext cx="30477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700" lIns="102700" spcFirstLastPara="1" rIns="102700" wrap="square" tIns="102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72">
                <a:solidFill>
                  <a:srgbClr val="FEFEFE"/>
                </a:solidFill>
                <a:latin typeface="Maven Pro"/>
                <a:ea typeface="Maven Pro"/>
                <a:cs typeface="Maven Pro"/>
                <a:sym typeface="Maven Pro"/>
              </a:rPr>
              <a:t>"Somos tu acceso directo a una </a:t>
            </a:r>
            <a:r>
              <a:rPr b="1" lang="es-419" sz="1272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cadena de valor ética y confiable</a:t>
            </a:r>
            <a:r>
              <a:rPr lang="es-419" sz="1272">
                <a:solidFill>
                  <a:srgbClr val="FEFEFE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272">
              <a:solidFill>
                <a:srgbClr val="FEFEFE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72">
                <a:solidFill>
                  <a:srgbClr val="FEFEFE"/>
                </a:solidFill>
                <a:latin typeface="Maven Pro"/>
                <a:ea typeface="Maven Pro"/>
                <a:cs typeface="Maven Pro"/>
                <a:sym typeface="Maven Pro"/>
              </a:rPr>
              <a:t>en el mundo de las esmeraldas"</a:t>
            </a:r>
            <a:endParaRPr sz="1272">
              <a:solidFill>
                <a:srgbClr val="FEFEFE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228075" y="4307825"/>
            <a:ext cx="268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rgbClr val="FEFEFE"/>
                </a:solidFill>
                <a:latin typeface="Maven Pro"/>
                <a:ea typeface="Maven Pro"/>
                <a:cs typeface="Maven Pro"/>
                <a:sym typeface="Maven Pro"/>
              </a:rPr>
              <a:t>Donde el máximo beneficio queda en manos de quienes trabajan la tierra</a:t>
            </a:r>
            <a:endParaRPr i="1" sz="1000">
              <a:solidFill>
                <a:srgbClr val="FEFEFE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Catálogo de Esmeraldas-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925" y="4228030"/>
            <a:ext cx="1098776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345225" y="4311600"/>
            <a:ext cx="469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Maven Pro Medium"/>
                <a:ea typeface="Maven Pro Medium"/>
                <a:cs typeface="Maven Pro Medium"/>
                <a:sym typeface="Maven Pro Medium"/>
              </a:rPr>
              <a:t>Contemplamos todo lo requerido para que nuestros clientes puedan tener acceso a los tesoros de nuestra comunidad esmeraldera</a:t>
            </a:r>
            <a:endParaRPr sz="10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grpSp>
        <p:nvGrpSpPr>
          <p:cNvPr id="75" name="Google Shape;75;p15"/>
          <p:cNvGrpSpPr/>
          <p:nvPr/>
        </p:nvGrpSpPr>
        <p:grpSpPr>
          <a:xfrm>
            <a:off x="1930820" y="1710009"/>
            <a:ext cx="5236756" cy="1512717"/>
            <a:chOff x="1930820" y="2090284"/>
            <a:chExt cx="5236756" cy="1512717"/>
          </a:xfrm>
        </p:grpSpPr>
        <p:grpSp>
          <p:nvGrpSpPr>
            <p:cNvPr id="76" name="Google Shape;76;p15"/>
            <p:cNvGrpSpPr/>
            <p:nvPr/>
          </p:nvGrpSpPr>
          <p:grpSpPr>
            <a:xfrm>
              <a:off x="2051005" y="2090284"/>
              <a:ext cx="5048973" cy="1004400"/>
              <a:chOff x="2051005" y="2090284"/>
              <a:chExt cx="5048973" cy="1004400"/>
            </a:xfrm>
          </p:grpSpPr>
          <p:grpSp>
            <p:nvGrpSpPr>
              <p:cNvPr id="77" name="Google Shape;77;p15"/>
              <p:cNvGrpSpPr/>
              <p:nvPr/>
            </p:nvGrpSpPr>
            <p:grpSpPr>
              <a:xfrm>
                <a:off x="2051005" y="2090284"/>
                <a:ext cx="5048973" cy="1004400"/>
                <a:chOff x="2051005" y="1880734"/>
                <a:chExt cx="5048973" cy="1004400"/>
              </a:xfrm>
            </p:grpSpPr>
            <p:sp>
              <p:nvSpPr>
                <p:cNvPr id="78" name="Google Shape;78;p15"/>
                <p:cNvSpPr/>
                <p:nvPr/>
              </p:nvSpPr>
              <p:spPr>
                <a:xfrm>
                  <a:off x="2051005" y="1880734"/>
                  <a:ext cx="1082700" cy="1004400"/>
                </a:xfrm>
                <a:prstGeom prst="bracketPair">
                  <a:avLst/>
                </a:prstGeom>
                <a:noFill/>
                <a:ln cap="flat" cmpd="sng" w="7075">
                  <a:solidFill>
                    <a:srgbClr val="00A06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67750" lIns="67750" spcFirstLastPara="1" rIns="67750" wrap="square" tIns="6775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37"/>
                </a:p>
              </p:txBody>
            </p:sp>
            <p:sp>
              <p:nvSpPr>
                <p:cNvPr id="79" name="Google Shape;79;p15"/>
                <p:cNvSpPr/>
                <p:nvPr/>
              </p:nvSpPr>
              <p:spPr>
                <a:xfrm>
                  <a:off x="4034146" y="1880734"/>
                  <a:ext cx="1082700" cy="1004400"/>
                </a:xfrm>
                <a:prstGeom prst="bracketPair">
                  <a:avLst/>
                </a:prstGeom>
                <a:noFill/>
                <a:ln cap="flat" cmpd="sng" w="7075">
                  <a:solidFill>
                    <a:srgbClr val="00A06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67750" lIns="67750" spcFirstLastPara="1" rIns="67750" wrap="square" tIns="6775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37"/>
                </a:p>
              </p:txBody>
            </p:sp>
            <p:cxnSp>
              <p:nvCxnSpPr>
                <p:cNvPr id="80" name="Google Shape;80;p15"/>
                <p:cNvCxnSpPr>
                  <a:stCxn id="78" idx="3"/>
                  <a:endCxn id="79" idx="1"/>
                </p:cNvCxnSpPr>
                <p:nvPr/>
              </p:nvCxnSpPr>
              <p:spPr>
                <a:xfrm>
                  <a:off x="3133705" y="2382934"/>
                  <a:ext cx="900300" cy="0"/>
                </a:xfrm>
                <a:prstGeom prst="straightConnector1">
                  <a:avLst/>
                </a:prstGeom>
                <a:noFill/>
                <a:ln cap="flat" cmpd="sng" w="7075">
                  <a:solidFill>
                    <a:srgbClr val="00A06E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" name="Google Shape;81;p15"/>
                <p:cNvCxnSpPr>
                  <a:stCxn id="79" idx="3"/>
                  <a:endCxn id="82" idx="1"/>
                </p:cNvCxnSpPr>
                <p:nvPr/>
              </p:nvCxnSpPr>
              <p:spPr>
                <a:xfrm>
                  <a:off x="5116846" y="2382934"/>
                  <a:ext cx="900300" cy="0"/>
                </a:xfrm>
                <a:prstGeom prst="straightConnector1">
                  <a:avLst/>
                </a:prstGeom>
                <a:noFill/>
                <a:ln cap="flat" cmpd="sng" w="7075">
                  <a:solidFill>
                    <a:srgbClr val="00A06E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82" name="Google Shape;82;p15"/>
                <p:cNvSpPr/>
                <p:nvPr/>
              </p:nvSpPr>
              <p:spPr>
                <a:xfrm>
                  <a:off x="6017277" y="1880734"/>
                  <a:ext cx="1082700" cy="1004400"/>
                </a:xfrm>
                <a:prstGeom prst="bracketPair">
                  <a:avLst/>
                </a:prstGeom>
                <a:noFill/>
                <a:ln cap="flat" cmpd="sng" w="7075">
                  <a:solidFill>
                    <a:srgbClr val="00A06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67750" lIns="67750" spcFirstLastPara="1" rIns="67750" wrap="square" tIns="6775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37"/>
                </a:p>
              </p:txBody>
            </p:sp>
          </p:grpSp>
          <p:pic>
            <p:nvPicPr>
              <p:cNvPr id="83" name="Google Shape;83;p15" title="como lo hacemos_Mesa de trabajo 1.png"/>
              <p:cNvPicPr preferRelativeResize="0"/>
              <p:nvPr/>
            </p:nvPicPr>
            <p:blipFill rotWithShape="1">
              <a:blip r:embed="rId4">
                <a:alphaModFix/>
              </a:blip>
              <a:srcRect b="48304" l="45437" r="46698" t="12317"/>
              <a:stretch/>
            </p:blipFill>
            <p:spPr>
              <a:xfrm>
                <a:off x="4173193" y="2190675"/>
                <a:ext cx="797640" cy="803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15" title="como lo hacemos_Mesa de trabajo 1.png"/>
              <p:cNvPicPr preferRelativeResize="0"/>
              <p:nvPr/>
            </p:nvPicPr>
            <p:blipFill rotWithShape="1">
              <a:blip r:embed="rId4">
                <a:alphaModFix/>
              </a:blip>
              <a:srcRect b="48195" l="58333" r="32944" t="15539"/>
              <a:stretch/>
            </p:blipFill>
            <p:spPr>
              <a:xfrm>
                <a:off x="6121500" y="2240250"/>
                <a:ext cx="842199" cy="704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15" title="mine_1171308.png"/>
              <p:cNvPicPr preferRelativeResize="0"/>
              <p:nvPr/>
            </p:nvPicPr>
            <p:blipFill rotWithShape="1">
              <a:blip r:embed="rId5">
                <a:alphaModFix/>
              </a:blip>
              <a:srcRect b="0" l="159" r="149" t="0"/>
              <a:stretch/>
            </p:blipFill>
            <p:spPr>
              <a:xfrm>
                <a:off x="2270821" y="2283350"/>
                <a:ext cx="616306" cy="6182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6" name="Google Shape;86;p15"/>
            <p:cNvSpPr txBox="1"/>
            <p:nvPr/>
          </p:nvSpPr>
          <p:spPr>
            <a:xfrm flipH="1">
              <a:off x="1930820" y="3196798"/>
              <a:ext cx="12582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2950" lIns="82950" spcFirstLastPara="1" rIns="82950" wrap="square" tIns="829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rgbClr val="0C0A1D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Compra</a:t>
              </a:r>
              <a:endParaRPr sz="1000">
                <a:solidFill>
                  <a:srgbClr val="0C0A1D"/>
                </a:solidFill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  <p:sp>
          <p:nvSpPr>
            <p:cNvPr id="87" name="Google Shape;87;p15"/>
            <p:cNvSpPr txBox="1"/>
            <p:nvPr/>
          </p:nvSpPr>
          <p:spPr>
            <a:xfrm flipH="1">
              <a:off x="3920098" y="3196801"/>
              <a:ext cx="12582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2950" lIns="82950" spcFirstLastPara="1" rIns="82950" wrap="square" tIns="829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rgbClr val="0C0A1D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Certificación</a:t>
              </a:r>
              <a:endParaRPr sz="1000">
                <a:solidFill>
                  <a:srgbClr val="0C0A1D"/>
                </a:solidFill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 flipH="1">
              <a:off x="5909375" y="3127501"/>
              <a:ext cx="1258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2950" lIns="82950" spcFirstLastPara="1" rIns="82950" wrap="square" tIns="829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rgbClr val="0C0A1D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Exportación</a:t>
              </a:r>
              <a:endParaRPr sz="1000">
                <a:solidFill>
                  <a:srgbClr val="0C0A1D"/>
                </a:solidFill>
                <a:latin typeface="Maven Pro Medium"/>
                <a:ea typeface="Maven Pro Medium"/>
                <a:cs typeface="Maven Pro Medium"/>
                <a:sym typeface="Maven Pr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rgbClr val="0C0A1D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(logística)</a:t>
              </a:r>
              <a:endParaRPr sz="1000">
                <a:solidFill>
                  <a:srgbClr val="0C0A1D"/>
                </a:solidFill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</p:grpSp>
      <p:pic>
        <p:nvPicPr>
          <p:cNvPr id="89" name="Google Shape;89;p15" title="hermosas-piedras-en-el-estudi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01" y="4198900"/>
            <a:ext cx="100246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450000" y="297400"/>
            <a:ext cx="531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A06E"/>
                </a:solidFill>
                <a:latin typeface="Montserrat"/>
                <a:ea typeface="Montserrat"/>
                <a:cs typeface="Montserrat"/>
                <a:sym typeface="Montserrat"/>
              </a:rPr>
              <a:t>ACCESO TOTAL</a:t>
            </a:r>
            <a:endParaRPr b="1">
              <a:solidFill>
                <a:srgbClr val="00A0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Lotes en Bruto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7492500" y="356758"/>
            <a:ext cx="1258200" cy="202200"/>
          </a:xfrm>
          <a:prstGeom prst="roundRect">
            <a:avLst>
              <a:gd fmla="val 50000" name="adj"/>
            </a:avLst>
          </a:prstGeom>
          <a:solidFill>
            <a:srgbClr val="00A06E"/>
          </a:solidFill>
          <a:ln>
            <a:noFill/>
          </a:ln>
        </p:spPr>
        <p:txBody>
          <a:bodyPr anchorCtr="0" anchor="ctr" bIns="79325" lIns="79325" spcFirstLastPara="1" rIns="79325" wrap="square" tIns="79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4"/>
          </a:p>
        </p:txBody>
      </p:sp>
      <p:sp>
        <p:nvSpPr>
          <p:cNvPr id="92" name="Google Shape;92;p15">
            <a:hlinkClick r:id="rId7"/>
          </p:cNvPr>
          <p:cNvSpPr txBox="1"/>
          <p:nvPr/>
        </p:nvSpPr>
        <p:spPr>
          <a:xfrm>
            <a:off x="7521564" y="317975"/>
            <a:ext cx="12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325" lIns="79325" spcFirstLastPara="1" rIns="79325" wrap="square" tIns="79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aretrust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sz="73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 title="4 Slide Emeral en Bruto Ok.png"/>
          <p:cNvPicPr preferRelativeResize="0"/>
          <p:nvPr/>
        </p:nvPicPr>
        <p:blipFill rotWithShape="1">
          <a:blip r:embed="rId3">
            <a:alphaModFix/>
          </a:blip>
          <a:srcRect b="-1440" l="15744" r="2849" t="1439"/>
          <a:stretch/>
        </p:blipFill>
        <p:spPr>
          <a:xfrm>
            <a:off x="-357550" y="0"/>
            <a:ext cx="95015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3759450" y="3233925"/>
            <a:ext cx="39273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Maven Pro"/>
                <a:ea typeface="Maven Pro"/>
                <a:cs typeface="Maven Pro"/>
                <a:sym typeface="Maven Pro"/>
              </a:rPr>
              <a:t>Recibimos el lote en Bogotá para confirmación de calidad: 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Prueba  en nuestros laboratorios</a:t>
            </a:r>
            <a:endParaRPr b="1" sz="1100">
              <a:solidFill>
                <a:srgbClr val="00A06E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3759450" y="1701475"/>
            <a:ext cx="39273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Visita a las </a:t>
            </a:r>
            <a:r>
              <a:rPr b="1" lang="es-419" sz="11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minas </a:t>
            </a: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en transporte privado y seguro</a:t>
            </a:r>
            <a:endParaRPr sz="1100">
              <a:solidFill>
                <a:srgbClr val="001D35"/>
              </a:solidFill>
              <a:highlight>
                <a:srgbClr val="CDD5F8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759450" y="2771025"/>
            <a:ext cx="39273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El lote seleccionado queda reservado en un </a:t>
            </a:r>
            <a:r>
              <a:rPr b="1" lang="es-419" sz="11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empaque sellado</a:t>
            </a: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1100">
              <a:solidFill>
                <a:srgbClr val="00A06E"/>
              </a:solidFill>
              <a:highlight>
                <a:srgbClr val="CDD5F8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3759525" y="1152450"/>
            <a:ext cx="3927300" cy="4278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Te recibimos en nuestra </a:t>
            </a:r>
            <a:r>
              <a:rPr b="1" lang="es-419" sz="11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oficina en Bogotá,</a:t>
            </a: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 dónde podrás conocer nuestras esmeraldas lapidadas también</a:t>
            </a:r>
            <a:endParaRPr sz="1100">
              <a:solidFill>
                <a:srgbClr val="001D35"/>
              </a:solidFill>
              <a:highlight>
                <a:srgbClr val="CDD5F8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3759450" y="2164400"/>
            <a:ext cx="3927300" cy="4854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Selección directa </a:t>
            </a: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de lotes de la comunidad minera </a:t>
            </a:r>
            <a:endParaRPr sz="1100">
              <a:solidFill>
                <a:srgbClr val="0C0A1D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con la asesoría de nuestros </a:t>
            </a:r>
            <a:r>
              <a:rPr b="1" lang="es-419" sz="11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gemólogos</a:t>
            </a:r>
            <a:endParaRPr i="1" sz="1100">
              <a:solidFill>
                <a:srgbClr val="001D35"/>
              </a:solidFill>
              <a:highlight>
                <a:srgbClr val="CDD5F8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3759525" y="3696850"/>
            <a:ext cx="39273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Maven Pro"/>
                <a:ea typeface="Maven Pro"/>
                <a:cs typeface="Maven Pro"/>
                <a:sym typeface="Maven Pro"/>
              </a:rPr>
              <a:t>Comprobada la calidad, procedemos a la </a:t>
            </a:r>
            <a:r>
              <a:rPr b="1" lang="es-419" sz="11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gestión  del pago </a:t>
            </a:r>
            <a:r>
              <a:rPr lang="es-419" sz="1100">
                <a:latin typeface="Maven Pro"/>
                <a:ea typeface="Maven Pro"/>
                <a:cs typeface="Maven Pro"/>
                <a:sym typeface="Maven Pro"/>
              </a:rPr>
              <a:t>al minero</a:t>
            </a:r>
            <a:endParaRPr b="1" sz="1100">
              <a:solidFill>
                <a:srgbClr val="00A06E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4" name="Google Shape;104;p16" title="Catálogo de Esmeraldas-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1925" y="4228030"/>
            <a:ext cx="1098776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3521325" y="1047675"/>
            <a:ext cx="145800" cy="3181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450000" y="297400"/>
            <a:ext cx="531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A06E"/>
                </a:solidFill>
                <a:latin typeface="Montserrat"/>
                <a:ea typeface="Montserrat"/>
                <a:cs typeface="Montserrat"/>
                <a:sym typeface="Montserrat"/>
              </a:rPr>
              <a:t>COMPRA</a:t>
            </a:r>
            <a:endParaRPr b="1">
              <a:solidFill>
                <a:srgbClr val="00A0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Lotes en Bruto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7492500" y="356758"/>
            <a:ext cx="1258200" cy="202200"/>
          </a:xfrm>
          <a:prstGeom prst="roundRect">
            <a:avLst>
              <a:gd fmla="val 50000" name="adj"/>
            </a:avLst>
          </a:prstGeom>
          <a:solidFill>
            <a:srgbClr val="00A06E"/>
          </a:solidFill>
          <a:ln>
            <a:noFill/>
          </a:ln>
        </p:spPr>
        <p:txBody>
          <a:bodyPr anchorCtr="0" anchor="ctr" bIns="79325" lIns="79325" spcFirstLastPara="1" rIns="79325" wrap="square" tIns="79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4"/>
          </a:p>
        </p:txBody>
      </p:sp>
      <p:sp>
        <p:nvSpPr>
          <p:cNvPr id="108" name="Google Shape;108;p16">
            <a:hlinkClick r:id="rId5"/>
          </p:cNvPr>
          <p:cNvSpPr txBox="1"/>
          <p:nvPr/>
        </p:nvSpPr>
        <p:spPr>
          <a:xfrm>
            <a:off x="7521564" y="317975"/>
            <a:ext cx="12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325" lIns="79325" spcFirstLastPara="1" rIns="79325" wrap="square" tIns="79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aretrust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sz="73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 title="Generated Image October 19, 2025 - 11_00PM.png"/>
          <p:cNvPicPr preferRelativeResize="0"/>
          <p:nvPr/>
        </p:nvPicPr>
        <p:blipFill rotWithShape="1">
          <a:blip r:embed="rId3">
            <a:alphaModFix/>
          </a:blip>
          <a:srcRect b="6190" l="16141" r="11703" t="-6190"/>
          <a:stretch/>
        </p:blipFill>
        <p:spPr>
          <a:xfrm>
            <a:off x="-9525" y="152400"/>
            <a:ext cx="5057100" cy="40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4896675" y="1521625"/>
            <a:ext cx="35910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Gestión para recepción del lote y </a:t>
            </a:r>
            <a:r>
              <a:rPr b="1" lang="es-419" sz="11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agilidad del trámite </a:t>
            </a: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con el </a:t>
            </a:r>
            <a:r>
              <a:rPr lang="es-419" sz="1100">
                <a:solidFill>
                  <a:srgbClr val="0C0A1D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Instituto Colombiano de Gemología</a:t>
            </a:r>
            <a:endParaRPr sz="1200">
              <a:solidFill>
                <a:srgbClr val="001D35"/>
              </a:solidFill>
              <a:highlight>
                <a:srgbClr val="CDD5F8"/>
              </a:highlight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4896675" y="2107750"/>
            <a:ext cx="35910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Gestión con la Agencia Exportadora, documentación y tramitología </a:t>
            </a:r>
            <a:r>
              <a:rPr b="1" lang="es-419" sz="11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de acuerdo al país </a:t>
            </a: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de destino</a:t>
            </a:r>
            <a:endParaRPr sz="1200">
              <a:solidFill>
                <a:srgbClr val="0C0A1D"/>
              </a:solidFill>
              <a:highlight>
                <a:srgbClr val="CDD5F8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4896675" y="2693850"/>
            <a:ext cx="35910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Acompañamiento y verificación de</a:t>
            </a:r>
            <a:r>
              <a:rPr b="1"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 embalaje seguro</a:t>
            </a:r>
            <a:endParaRPr b="1" sz="1200">
              <a:solidFill>
                <a:srgbClr val="001D35"/>
              </a:solidFill>
              <a:highlight>
                <a:srgbClr val="CDD5F8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4896675" y="3279975"/>
            <a:ext cx="35910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Custodia hasta recibir en</a:t>
            </a:r>
            <a:r>
              <a:rPr b="1" lang="es-419" sz="1100">
                <a:solidFill>
                  <a:srgbClr val="0C0A1D"/>
                </a:solidFill>
                <a:latin typeface="Maven Pro"/>
                <a:ea typeface="Maven Pro"/>
                <a:cs typeface="Maven Pro"/>
                <a:sym typeface="Maven Pro"/>
              </a:rPr>
              <a:t> país de destino</a:t>
            </a:r>
            <a:endParaRPr b="1" sz="1200">
              <a:solidFill>
                <a:srgbClr val="001D35"/>
              </a:solidFill>
              <a:highlight>
                <a:srgbClr val="CDD5F8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645512" y="1266000"/>
            <a:ext cx="157800" cy="2611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450000" y="297400"/>
            <a:ext cx="531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A06E"/>
                </a:solidFill>
                <a:latin typeface="Montserrat"/>
                <a:ea typeface="Montserrat"/>
                <a:cs typeface="Montserrat"/>
                <a:sym typeface="Montserrat"/>
              </a:rPr>
              <a:t>CERTIFICACIÓN Y EXPORTACIÓN</a:t>
            </a:r>
            <a:endParaRPr b="1">
              <a:solidFill>
                <a:srgbClr val="00A0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Lotes en Bruto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7" title="Catálogo de Esmeraldas-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1925" y="4228030"/>
            <a:ext cx="1098776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title="hermosas-piedras-en-el-estud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01" y="4198900"/>
            <a:ext cx="100246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7492500" y="356758"/>
            <a:ext cx="1258200" cy="202200"/>
          </a:xfrm>
          <a:prstGeom prst="roundRect">
            <a:avLst>
              <a:gd fmla="val 50000" name="adj"/>
            </a:avLst>
          </a:prstGeom>
          <a:solidFill>
            <a:srgbClr val="00A06E"/>
          </a:solidFill>
          <a:ln>
            <a:noFill/>
          </a:ln>
        </p:spPr>
        <p:txBody>
          <a:bodyPr anchorCtr="0" anchor="ctr" bIns="79325" lIns="79325" spcFirstLastPara="1" rIns="79325" wrap="square" tIns="79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4"/>
          </a:p>
        </p:txBody>
      </p:sp>
      <p:sp>
        <p:nvSpPr>
          <p:cNvPr id="123" name="Google Shape;123;p17">
            <a:hlinkClick r:id="rId6"/>
          </p:cNvPr>
          <p:cNvSpPr txBox="1"/>
          <p:nvPr/>
        </p:nvSpPr>
        <p:spPr>
          <a:xfrm>
            <a:off x="7521564" y="317975"/>
            <a:ext cx="12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325" lIns="79325" spcFirstLastPara="1" rIns="79325" wrap="square" tIns="79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aretrust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sz="73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title="6 Slide ok2.png"/>
          <p:cNvPicPr preferRelativeResize="0"/>
          <p:nvPr/>
        </p:nvPicPr>
        <p:blipFill rotWithShape="1">
          <a:blip r:embed="rId3">
            <a:alphaModFix/>
          </a:blip>
          <a:srcRect b="-10290" l="12414" r="-11571" t="1029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3867151" y="4096032"/>
            <a:ext cx="34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100">
                <a:latin typeface="Maven Pro"/>
                <a:ea typeface="Maven Pro"/>
                <a:cs typeface="Maven Pro"/>
                <a:sym typeface="Maven Pro"/>
              </a:rPr>
              <a:t>Incluye: </a:t>
            </a:r>
            <a:endParaRPr b="1" i="1" sz="1100"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A06E"/>
              </a:buClr>
              <a:buSzPts val="1100"/>
              <a:buFont typeface="Maven Pro"/>
              <a:buChar char="●"/>
            </a:pPr>
            <a:r>
              <a:rPr lang="es-419" sz="1100">
                <a:latin typeface="Maven Pro"/>
                <a:ea typeface="Maven Pro"/>
                <a:cs typeface="Maven Pro"/>
                <a:sym typeface="Maven Pro"/>
              </a:rPr>
              <a:t>Transporte seguro Bogotá - Minas - Bogotá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A06E"/>
              </a:buClr>
              <a:buSzPts val="1100"/>
              <a:buFont typeface="Maven Pro"/>
              <a:buChar char="●"/>
            </a:pPr>
            <a:r>
              <a:rPr lang="es-419" sz="1100">
                <a:latin typeface="Maven Pro"/>
                <a:ea typeface="Maven Pro"/>
                <a:cs typeface="Maven Pro"/>
                <a:sym typeface="Maven Pro"/>
              </a:rPr>
              <a:t>Ruta turística y visita al museo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50000" y="290291"/>
            <a:ext cx="531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A06E"/>
                </a:solidFill>
                <a:latin typeface="Montserrat"/>
                <a:ea typeface="Montserrat"/>
                <a:cs typeface="Montserrat"/>
                <a:sym typeface="Montserrat"/>
              </a:rPr>
              <a:t>ACCESO TOTAL</a:t>
            </a:r>
            <a:endParaRPr b="1">
              <a:solidFill>
                <a:srgbClr val="00A0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Lotes en Bruto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18" title="Catálogo de Esmeraldas-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1927" y="4126968"/>
            <a:ext cx="1098776" cy="57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1800" y="3357018"/>
            <a:ext cx="1460950" cy="1426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8"/>
          <p:cNvCxnSpPr>
            <a:endCxn id="132" idx="1"/>
          </p:cNvCxnSpPr>
          <p:nvPr/>
        </p:nvCxnSpPr>
        <p:spPr>
          <a:xfrm flipH="1" rot="-5400000">
            <a:off x="1208600" y="3246832"/>
            <a:ext cx="1291800" cy="354600"/>
          </a:xfrm>
          <a:prstGeom prst="bentConnector2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/>
          <p:nvPr/>
        </p:nvSpPr>
        <p:spPr>
          <a:xfrm>
            <a:off x="4129550" y="1579275"/>
            <a:ext cx="3585600" cy="3336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Maven Pro"/>
                <a:ea typeface="Maven Pro"/>
                <a:cs typeface="Maven Pro"/>
                <a:sym typeface="Maven Pro"/>
              </a:rPr>
              <a:t>Calidades hasta:  </a:t>
            </a:r>
            <a:r>
              <a:rPr b="1" lang="es-419" sz="11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Extrafinas (NO Oil) </a:t>
            </a:r>
            <a:r>
              <a:rPr b="1" lang="es-419" sz="1200">
                <a:solidFill>
                  <a:srgbClr val="001D35"/>
                </a:solidFill>
                <a:latin typeface="Maven Pro"/>
                <a:ea typeface="Maven Pro"/>
                <a:cs typeface="Maven Pro"/>
                <a:sym typeface="Maven Pro"/>
              </a:rPr>
              <a:t>&gt; 8 ct</a:t>
            </a:r>
            <a:endParaRPr b="1" sz="1100">
              <a:solidFill>
                <a:srgbClr val="00A06E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4129550" y="2595550"/>
            <a:ext cx="3585600" cy="4716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Maven Pro"/>
                <a:ea typeface="Maven Pro"/>
                <a:cs typeface="Maven Pro"/>
                <a:sym typeface="Maven Pro"/>
              </a:rPr>
              <a:t>Punto de partida : </a:t>
            </a:r>
            <a:r>
              <a:rPr b="1" lang="es-419" sz="12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&gt; 100.000 </a:t>
            </a:r>
            <a:r>
              <a:rPr b="1" lang="es-419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USD </a:t>
            </a:r>
            <a:r>
              <a:rPr lang="es-419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Comercial Fina</a:t>
            </a:r>
            <a:endParaRPr sz="11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&gt; 400.000 </a:t>
            </a:r>
            <a:r>
              <a:rPr b="1" lang="es-419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USD </a:t>
            </a:r>
            <a:r>
              <a:rPr lang="es-419" sz="11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Fina Muzo y Extrafina</a:t>
            </a:r>
            <a:endParaRPr sz="11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4129550" y="2087425"/>
            <a:ext cx="3585600" cy="3336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Maven Pro"/>
                <a:ea typeface="Maven Pro"/>
                <a:cs typeface="Maven Pro"/>
                <a:sym typeface="Maven Pro"/>
              </a:rPr>
              <a:t>Precio promedio: </a:t>
            </a:r>
            <a:r>
              <a:rPr b="1" lang="es-419" sz="12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1.000 a 5.000 USD</a:t>
            </a:r>
            <a:r>
              <a:rPr b="1" lang="es-419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/ CT</a:t>
            </a:r>
            <a:endParaRPr b="1" sz="11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3816451" y="1452237"/>
            <a:ext cx="172500" cy="1614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7492500" y="356758"/>
            <a:ext cx="1258200" cy="202200"/>
          </a:xfrm>
          <a:prstGeom prst="roundRect">
            <a:avLst>
              <a:gd fmla="val 50000" name="adj"/>
            </a:avLst>
          </a:prstGeom>
          <a:solidFill>
            <a:srgbClr val="00A06E"/>
          </a:solidFill>
          <a:ln>
            <a:noFill/>
          </a:ln>
        </p:spPr>
        <p:txBody>
          <a:bodyPr anchorCtr="0" anchor="ctr" bIns="79325" lIns="79325" spcFirstLastPara="1" rIns="79325" wrap="square" tIns="79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4"/>
          </a:p>
        </p:txBody>
      </p:sp>
      <p:sp>
        <p:nvSpPr>
          <p:cNvPr id="139" name="Google Shape;139;p18">
            <a:hlinkClick r:id="rId6"/>
          </p:cNvPr>
          <p:cNvSpPr txBox="1"/>
          <p:nvPr/>
        </p:nvSpPr>
        <p:spPr>
          <a:xfrm>
            <a:off x="7521564" y="317975"/>
            <a:ext cx="12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325" lIns="79325" spcFirstLastPara="1" rIns="79325" wrap="square" tIns="79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aretrust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sz="73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 title="Catálogo de Esmeraldas-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925" y="4228030"/>
            <a:ext cx="1098776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 title="hermosas-piedras-en-el-estud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01" y="4198900"/>
            <a:ext cx="100246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7492500" y="356758"/>
            <a:ext cx="1258200" cy="202200"/>
          </a:xfrm>
          <a:prstGeom prst="roundRect">
            <a:avLst>
              <a:gd fmla="val 50000" name="adj"/>
            </a:avLst>
          </a:prstGeom>
          <a:solidFill>
            <a:srgbClr val="00A06E"/>
          </a:solidFill>
          <a:ln>
            <a:noFill/>
          </a:ln>
        </p:spPr>
        <p:txBody>
          <a:bodyPr anchorCtr="0" anchor="ctr" bIns="79325" lIns="79325" spcFirstLastPara="1" rIns="79325" wrap="square" tIns="79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4"/>
          </a:p>
        </p:txBody>
      </p:sp>
      <p:sp>
        <p:nvSpPr>
          <p:cNvPr id="147" name="Google Shape;147;p19">
            <a:hlinkClick r:id="rId5"/>
          </p:cNvPr>
          <p:cNvSpPr txBox="1"/>
          <p:nvPr/>
        </p:nvSpPr>
        <p:spPr>
          <a:xfrm>
            <a:off x="7521564" y="317975"/>
            <a:ext cx="120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325" lIns="79325" spcFirstLastPara="1" rIns="79325" wrap="square" tIns="79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aretrust</a:t>
            </a:r>
            <a:r>
              <a:rPr b="1" lang="es-419" sz="7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sz="737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19" title="contenedor esmerladas lineas verdes_Mesa de trabajo 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8588" y="317975"/>
            <a:ext cx="4586373" cy="34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2980425" y="1752550"/>
            <a:ext cx="318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425" lIns="109425" spcFirstLastPara="1" rIns="109425" wrap="square" tIns="109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85">
                <a:latin typeface="Maven Pro"/>
                <a:ea typeface="Maven Pro"/>
                <a:cs typeface="Maven Pro"/>
                <a:sym typeface="Maven Pro"/>
              </a:rPr>
              <a:t>"Es la confianza de más de </a:t>
            </a:r>
            <a:r>
              <a:rPr b="1" lang="es-419" sz="1285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1,200 familias confederadas,</a:t>
            </a:r>
            <a:r>
              <a:rPr lang="es-419" sz="1285">
                <a:latin typeface="Maven Pro"/>
                <a:ea typeface="Maven Pro"/>
                <a:cs typeface="Maven Pro"/>
                <a:sym typeface="Maven Pro"/>
              </a:rPr>
              <a:t> la que hoy hace posible tener acceso a los máximos tesoros de nuestro país"</a:t>
            </a:r>
            <a:endParaRPr sz="1385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2896788" y="4099350"/>
            <a:ext cx="335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200">
                <a:latin typeface="Maven Pro"/>
                <a:ea typeface="Maven Pro"/>
                <a:cs typeface="Maven Pro"/>
                <a:sym typeface="Maven Pro"/>
              </a:rPr>
              <a:t>       Confederación de Esmeralderos </a:t>
            </a:r>
            <a:endParaRPr b="1" i="1" sz="1200">
              <a:latin typeface="Maven Pro"/>
              <a:ea typeface="Maven Pro"/>
              <a:cs typeface="Maven Pro"/>
              <a:sym typeface="Maven Pro"/>
            </a:endParaRPr>
          </a:p>
          <a:p>
            <a:pPr indent="-167049" lvl="0" marL="457200" rtl="0" algn="just">
              <a:spcBef>
                <a:spcPts val="0"/>
              </a:spcBef>
              <a:spcAft>
                <a:spcPts val="0"/>
              </a:spcAft>
              <a:buClr>
                <a:srgbClr val="00A06E"/>
              </a:buClr>
              <a:buSzPts val="1100"/>
              <a:buFont typeface="Maven Pro"/>
              <a:buChar char="●"/>
            </a:pPr>
            <a:r>
              <a:rPr lang="es-419" sz="1100">
                <a:latin typeface="Maven Pro"/>
                <a:ea typeface="Maven Pro"/>
                <a:cs typeface="Maven Pro"/>
                <a:sym typeface="Maven Pro"/>
              </a:rPr>
              <a:t>Comunidad organizada que trabaja en paz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-167049" lvl="0" marL="457200" rtl="0" algn="just">
              <a:spcBef>
                <a:spcPts val="0"/>
              </a:spcBef>
              <a:spcAft>
                <a:spcPts val="0"/>
              </a:spcAft>
              <a:buClr>
                <a:srgbClr val="00A06E"/>
              </a:buClr>
              <a:buSzPts val="1100"/>
              <a:buFont typeface="Maven Pro"/>
              <a:buChar char="●"/>
            </a:pPr>
            <a:r>
              <a:rPr lang="es-419" sz="1100">
                <a:latin typeface="Maven Pro"/>
                <a:ea typeface="Maven Pro"/>
                <a:cs typeface="Maven Pro"/>
                <a:sym typeface="Maven Pro"/>
              </a:rPr>
              <a:t>Más de 30 años de trayectoria 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-167049" lvl="0" marL="457200" rtl="0" algn="just">
              <a:spcBef>
                <a:spcPts val="0"/>
              </a:spcBef>
              <a:spcAft>
                <a:spcPts val="0"/>
              </a:spcAft>
              <a:buClr>
                <a:srgbClr val="00A06E"/>
              </a:buClr>
              <a:buSzPts val="1100"/>
              <a:buFont typeface="Maven Pro"/>
              <a:buChar char="●"/>
            </a:pPr>
            <a:r>
              <a:rPr lang="es-419" sz="1100">
                <a:latin typeface="Maven Pro"/>
                <a:ea typeface="Maven Pro"/>
                <a:cs typeface="Maven Pro"/>
                <a:sym typeface="Maven Pro"/>
              </a:rPr>
              <a:t>Minería artesanal sin trabajo infantil</a:t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9679" l="3763" r="20196" t="14280"/>
          <a:stretch/>
        </p:blipFill>
        <p:spPr>
          <a:xfrm>
            <a:off x="0" y="0"/>
            <a:ext cx="9143997" cy="570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 title="Logo ARE TRUST-gris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6004" l="0" r="0" t="16004"/>
          <a:stretch/>
        </p:blipFill>
        <p:spPr>
          <a:xfrm>
            <a:off x="1720012" y="2101783"/>
            <a:ext cx="2064077" cy="702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7" name="Google Shape;157;p20"/>
          <p:cNvSpPr txBox="1"/>
          <p:nvPr/>
        </p:nvSpPr>
        <p:spPr>
          <a:xfrm>
            <a:off x="1720051" y="2727950"/>
            <a:ext cx="2064000" cy="69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34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EFEFE"/>
                </a:solidFill>
                <a:latin typeface="Maven Pro"/>
                <a:ea typeface="Maven Pro"/>
                <a:cs typeface="Maven Pro"/>
                <a:sym typeface="Maven Pro"/>
              </a:rPr>
              <a:t>Invertir en una de las gemas más valiosas del mundo es </a:t>
            </a:r>
            <a:r>
              <a:rPr i="1" lang="es-419" sz="1100">
                <a:solidFill>
                  <a:srgbClr val="00A06E"/>
                </a:solidFill>
                <a:latin typeface="Maven Pro"/>
                <a:ea typeface="Maven Pro"/>
                <a:cs typeface="Maven Pro"/>
                <a:sym typeface="Maven Pro"/>
              </a:rPr>
              <a:t>¡una inversión brillante!</a:t>
            </a:r>
            <a:endParaRPr i="1" sz="1100">
              <a:solidFill>
                <a:srgbClr val="00A06E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58" name="Google Shape;158;p20"/>
          <p:cNvCxnSpPr/>
          <p:nvPr/>
        </p:nvCxnSpPr>
        <p:spPr>
          <a:xfrm>
            <a:off x="4250450" y="2041525"/>
            <a:ext cx="0" cy="151290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0">
            <a:hlinkClick r:id="rId6"/>
          </p:cNvPr>
          <p:cNvSpPr/>
          <p:nvPr/>
        </p:nvSpPr>
        <p:spPr>
          <a:xfrm>
            <a:off x="6688825" y="4697788"/>
            <a:ext cx="2040900" cy="240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www.aretrust.com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0" name="Google Shape;160;p20" title="Simbolo Boton Integracion ARE-02.png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-5273" l="-5431" r="-5420" t="-5284"/>
          <a:stretch/>
        </p:blipFill>
        <p:spPr>
          <a:xfrm>
            <a:off x="550226" y="4535713"/>
            <a:ext cx="403150" cy="4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